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19"/>
  </p:notesMasterIdLst>
  <p:sldIdLst>
    <p:sldId id="360" r:id="rId2"/>
    <p:sldId id="362" r:id="rId3"/>
    <p:sldId id="355" r:id="rId4"/>
    <p:sldId id="376" r:id="rId5"/>
    <p:sldId id="377" r:id="rId6"/>
    <p:sldId id="378" r:id="rId7"/>
    <p:sldId id="379" r:id="rId8"/>
    <p:sldId id="380" r:id="rId9"/>
    <p:sldId id="381" r:id="rId10"/>
    <p:sldId id="382" r:id="rId11"/>
    <p:sldId id="384" r:id="rId12"/>
    <p:sldId id="383" r:id="rId13"/>
    <p:sldId id="385" r:id="rId14"/>
    <p:sldId id="386" r:id="rId15"/>
    <p:sldId id="391" r:id="rId16"/>
    <p:sldId id="389" r:id="rId17"/>
    <p:sldId id="390" r:id="rId18"/>
  </p:sldIdLst>
  <p:sldSz cx="12192000" cy="6858000"/>
  <p:notesSz cx="20104100" cy="113093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376"/>
            <p14:sldId id="377"/>
            <p14:sldId id="378"/>
            <p14:sldId id="379"/>
            <p14:sldId id="380"/>
            <p14:sldId id="381"/>
            <p14:sldId id="382"/>
            <p14:sldId id="384"/>
            <p14:sldId id="383"/>
            <p14:sldId id="385"/>
            <p14:sldId id="386"/>
            <p14:sldId id="391"/>
            <p14:sldId id="389"/>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08F"/>
    <a:srgbClr val="D0D1D2"/>
    <a:srgbClr val="8DB4E2"/>
    <a:srgbClr val="92B573"/>
    <a:srgbClr val="538DD5"/>
    <a:srgbClr val="D9D9D9"/>
    <a:srgbClr val="000000"/>
    <a:srgbClr val="005493"/>
    <a:srgbClr val="F0F2F4"/>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55" autoAdjust="0"/>
    <p:restoredTop sz="73765" autoAdjust="0"/>
  </p:normalViewPr>
  <p:slideViewPr>
    <p:cSldViewPr snapToGrid="0">
      <p:cViewPr>
        <p:scale>
          <a:sx n="66" d="100"/>
          <a:sy n="66" d="100"/>
        </p:scale>
        <p:origin x="1142" y="682"/>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281738" y="847725"/>
            <a:ext cx="7542212"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1e91fc5f9_1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1e91fc5f9_1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Amrom Obstfeld MD, PhD, is the Medical Director of the Division of Pathology Informatics as well as the Hematology Laboratory at Children’s Hospital of Philadelphia. After receiving his MD and PhD degrees from the College of Physicians and Surgeons at Columbia University, he went on to train in Clinical Pathology at the Hospital of the University of Pennsylvania. In addition to his duties within the Hematology Laboratory, Dr. Obstfeld’s clinical responsibilities include leading the development of analytic tools to aid in </a:t>
            </a:r>
            <a:r>
              <a:rPr lang="en">
                <a:solidFill>
                  <a:schemeClr val="dk1"/>
                </a:solidFill>
              </a:rPr>
              <a:t>laboratory quality </a:t>
            </a:r>
            <a:r>
              <a:rPr lang="en"/>
              <a:t>management, administration, and operation, and interfacing with other groups throughout the hospital on informatics initiatives.. His research focuses on utilizing clinical and pre-clinical laboratory data sets for predicting diagnosis and prognosis using statistical and machine learning techniques. Dr. Obstfeld plays a major role in designing and implementing educational experiences for pathology trainees and faculty </a:t>
            </a:r>
            <a:r>
              <a:rPr lang="en">
                <a:solidFill>
                  <a:schemeClr val="dk1"/>
                </a:solidFill>
              </a:rPr>
              <a:t>at the University of Pennsylvania </a:t>
            </a:r>
            <a:r>
              <a:rPr lang="en"/>
              <a:t>within the areas of clinical and pathology informatics.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10046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44428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374387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1e91fc5f9_1_2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1e91fc5f9_1_2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363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953899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1e91fc5f9_1_2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1e91fc5f9_1_2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604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594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291121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1e91fc5f9_1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1e91fc5f9_1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Daniel S. Herman</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Assistant Professor of Pathology and Laboratory Medicine, University of Pennsylvania; Director of Endocrinology, Hospital of the University of Pennsylvania</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PHILADELPHIA, PA | </a:t>
            </a:r>
            <a:r>
              <a:rPr lang="en">
                <a:solidFill>
                  <a:srgbClr val="954F72"/>
                </a:solidFill>
              </a:rPr>
              <a:t>daniel.herman2@pennmedicine.upenn.edu</a:t>
            </a:r>
            <a:endParaRPr>
              <a:solidFill>
                <a:srgbClr val="954F72"/>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Daniel Herman practices clinical pathology at the University of Pennsylvania, where he directs the Endocrinology laboratory at the Hospital of the University of Pennsylvania. He completed his MD and PhD degrees at Harvard Medical School and trained in Clinical Pathology at the University of Washington. His current clinical practice, in addition to clinical chemistry, includes leading informatics projects to make better use of existing laboratory data in the form of live operational dashboards, test utilization reports, and identification of missing patient diagnoses. His research group has been developing EHR-based methods to improve population health screening, focused recently on improving population hypertension management by identifying patients with undiagnosed primary aldosteronism. He is also interested in the intersection of pathology and policy and currently serves as College of American Pathology State Issue Advisor for Pennsylvania.</a:t>
            </a:r>
            <a:endParaRPr>
              <a:solidFill>
                <a:schemeClr val="dk1"/>
              </a:solidFill>
            </a:endParaRPr>
          </a:p>
        </p:txBody>
      </p:sp>
    </p:spTree>
    <p:extLst>
      <p:ext uri="{BB962C8B-B14F-4D97-AF65-F5344CB8AC3E}">
        <p14:creationId xmlns:p14="http://schemas.microsoft.com/office/powerpoint/2010/main" val="470550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1e91fc5f9_1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1e91fc5f9_1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Bio:</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After completing high school in Germany, Stephan crossed the Atlantic to study in New York City. From there, he went on to complete Penn's Medical Scientist Training Program (MSTP). In his Pathology residency, Stephan was shocked by the lack of informatics education. So he developed a course in data science specifically tailored for physicians and other health care professionals who deal with clinical data, and he's teaching this course at the Perelman School of Medicine at the University of Pennsylvania.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Stephan works at CHOP where he serves as the Assistant Director of the Cell and Gene Therapy Lab. He is also a part of the new Division of Pathology Informatics where he is promoting physician informatics education.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54031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Patrick Mathias, MD, PhD, is the Associate Medical Director of the Informatics Division in the Department of Laboratory Medicine at the University of Washington School of Medicine. He completed his MD and PhD in Bioengineering at the University of Illinois in Urbana-Champaign, followed by a clinical pathology residency and a clinical informatics fellowship at the University of Washington School of Medicine. 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a:p>
        </p:txBody>
      </p:sp>
    </p:spTree>
    <p:extLst>
      <p:ext uri="{BB962C8B-B14F-4D97-AF65-F5344CB8AC3E}">
        <p14:creationId xmlns:p14="http://schemas.microsoft.com/office/powerpoint/2010/main" val="1480749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Joseph Rudolf, MD is the Director of Laboratory Medicine and Pathology Informatics in the Department of Laboratory Medicine and Pathology at the University of Minnesota in Minneapolis, Minnesota.  He earned his medical degree (2012) from the University of Washington School of Medicine in Seattle, Washington. He completed his residency training in Clinical Pathology (2015) and fellowship in Clinical Informatics (2017) at the Massachusetts General Hospital in Boston, Massachusetts.  His 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a:p>
        </p:txBody>
      </p:sp>
    </p:spTree>
    <p:extLst>
      <p:ext uri="{BB962C8B-B14F-4D97-AF65-F5344CB8AC3E}">
        <p14:creationId xmlns:p14="http://schemas.microsoft.com/office/powerpoint/2010/main" val="2535251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046309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66874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5/2/2019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4" r:id="rId17"/>
    <p:sldLayoutId id="2147483675" r:id="rId18"/>
    <p:sldLayoutId id="2147483673" r:id="rId19"/>
    <p:sldLayoutId id="2147483676" r:id="rId20"/>
    <p:sldLayoutId id="2147483678" r:id="rId21"/>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BE21EB-9D6E-D849-996D-9189EB63587A}"/>
              </a:ext>
            </a:extLst>
          </p:cNvPr>
          <p:cNvSpPr>
            <a:spLocks noGrp="1"/>
          </p:cNvSpPr>
          <p:nvPr>
            <p:ph type="ctrTitle"/>
          </p:nvPr>
        </p:nvSpPr>
        <p:spPr/>
        <p:txBody>
          <a:bodyPr>
            <a:noAutofit/>
          </a:bodyPr>
          <a:lstStyle/>
          <a:p>
            <a:r>
              <a:rPr lang="en-US" sz="7200" dirty="0">
                <a:solidFill>
                  <a:schemeClr val="tx1">
                    <a:lumMod val="65000"/>
                    <a:lumOff val="35000"/>
                  </a:schemeClr>
                </a:solidFill>
              </a:rPr>
              <a:t>Introduction to R Workshop </a:t>
            </a:r>
          </a:p>
        </p:txBody>
      </p:sp>
      <p:sp>
        <p:nvSpPr>
          <p:cNvPr id="3" name="Subtitle 2">
            <a:extLst>
              <a:ext uri="{FF2B5EF4-FFF2-40B4-BE49-F238E27FC236}">
                <a16:creationId xmlns="" xmlns:a16="http://schemas.microsoft.com/office/drawing/2014/main" id="{214B71DB-1783-DE4F-8447-5E7A1A5DC088}"/>
              </a:ext>
            </a:extLst>
          </p:cNvPr>
          <p:cNvSpPr>
            <a:spLocks noGrp="1"/>
          </p:cNvSpPr>
          <p:nvPr>
            <p:ph type="subTitle" idx="1"/>
          </p:nvPr>
        </p:nvSpPr>
        <p:spPr/>
        <p:txBody>
          <a:bodyPr>
            <a:normAutofit fontScale="92500"/>
          </a:bodyPr>
          <a:lstStyle/>
          <a:p>
            <a:r>
              <a:rPr lang="en-US" sz="2000" b="1" dirty="0" smtClean="0">
                <a:solidFill>
                  <a:schemeClr val="tx1">
                    <a:lumMod val="65000"/>
                    <a:lumOff val="35000"/>
                  </a:schemeClr>
                </a:solidFill>
              </a:rPr>
              <a:t>Amrom </a:t>
            </a:r>
            <a:r>
              <a:rPr lang="en-US" sz="2000" b="1" dirty="0" smtClean="0">
                <a:solidFill>
                  <a:schemeClr val="tx1">
                    <a:lumMod val="65000"/>
                    <a:lumOff val="35000"/>
                  </a:schemeClr>
                </a:solidFill>
              </a:rPr>
              <a:t>Obstfeld</a:t>
            </a:r>
          </a:p>
          <a:p>
            <a:r>
              <a:rPr lang="en-US" sz="2000" dirty="0">
                <a:solidFill>
                  <a:schemeClr val="tx1">
                    <a:lumMod val="65000"/>
                    <a:lumOff val="35000"/>
                  </a:schemeClr>
                </a:solidFill>
              </a:rPr>
              <a:t>Association for Pathology Informatics Summit </a:t>
            </a:r>
            <a:endParaRPr lang="en-US" sz="2000" dirty="0" smtClean="0">
              <a:solidFill>
                <a:schemeClr val="tx1">
                  <a:lumMod val="65000"/>
                  <a:lumOff val="35000"/>
                </a:schemeClr>
              </a:solidFill>
            </a:endParaRPr>
          </a:p>
          <a:p>
            <a:r>
              <a:rPr lang="en-US" sz="2000" dirty="0" smtClean="0">
                <a:solidFill>
                  <a:schemeClr val="tx1">
                    <a:lumMod val="65000"/>
                    <a:lumOff val="35000"/>
                  </a:schemeClr>
                </a:solidFill>
              </a:rPr>
              <a:t>May </a:t>
            </a:r>
            <a:r>
              <a:rPr lang="en-US" sz="2000" dirty="0" smtClean="0">
                <a:solidFill>
                  <a:schemeClr val="tx1">
                    <a:lumMod val="65000"/>
                    <a:lumOff val="35000"/>
                  </a:schemeClr>
                </a:solidFill>
              </a:rPr>
              <a:t>6, 2019</a:t>
            </a:r>
          </a:p>
        </p:txBody>
      </p:sp>
    </p:spTree>
    <p:extLst>
      <p:ext uri="{BB962C8B-B14F-4D97-AF65-F5344CB8AC3E}">
        <p14:creationId xmlns:p14="http://schemas.microsoft.com/office/powerpoint/2010/main" val="17114873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603632" y="827893"/>
            <a:ext cx="5313600" cy="1143200"/>
          </a:xfrm>
          <a:prstGeom prst="rect">
            <a:avLst/>
          </a:prstGeom>
        </p:spPr>
        <p:txBody>
          <a:bodyPr spcFirstLastPara="1" vert="horz" wrap="square" lIns="121900" tIns="121900" rIns="121900" bIns="121900" rtlCol="0" anchor="t" anchorCtr="0">
            <a:noAutofit/>
          </a:bodyPr>
          <a:lstStyle/>
          <a:p>
            <a:r>
              <a:rPr lang="en">
                <a:solidFill>
                  <a:srgbClr val="434343"/>
                </a:solidFill>
              </a:rPr>
              <a:t>Patrick Mathias</a:t>
            </a:r>
            <a:endParaRPr>
              <a:solidFill>
                <a:srgbClr val="434343"/>
              </a:solidFill>
            </a:endParaRPr>
          </a:p>
        </p:txBody>
      </p:sp>
      <p:sp>
        <p:nvSpPr>
          <p:cNvPr id="308" name="Google Shape;308;p23"/>
          <p:cNvSpPr txBox="1">
            <a:spLocks noGrp="1"/>
          </p:cNvSpPr>
          <p:nvPr>
            <p:ph type="body" idx="1"/>
          </p:nvPr>
        </p:nvSpPr>
        <p:spPr>
          <a:xfrm>
            <a:off x="603636" y="1883571"/>
            <a:ext cx="5313600" cy="4131200"/>
          </a:xfrm>
          <a:prstGeom prst="rect">
            <a:avLst/>
          </a:prstGeom>
        </p:spPr>
        <p:txBody>
          <a:bodyPr spcFirstLastPara="1" vert="horz" wrap="square" lIns="121900" tIns="121900" rIns="121900" bIns="121900" rtlCol="0" anchor="t" anchorCtr="0">
            <a:noAutofit/>
          </a:bodyPr>
          <a:lstStyle/>
          <a:p>
            <a:pPr marL="0" indent="0">
              <a:buNone/>
            </a:pPr>
            <a:r>
              <a:rPr lang="en" sz="2400">
                <a:solidFill>
                  <a:srgbClr val="434343"/>
                </a:solidFill>
              </a:rPr>
              <a:t>Assistant Professor</a:t>
            </a:r>
            <a:r>
              <a:rPr lang="en">
                <a:solidFill>
                  <a:srgbClr val="434343"/>
                </a:solidFill>
              </a:rPr>
              <a:t>, </a:t>
            </a:r>
            <a:r>
              <a:rPr lang="en" sz="2400">
                <a:solidFill>
                  <a:srgbClr val="434343"/>
                </a:solidFill>
              </a:rPr>
              <a:t>Department of Laboratory Medicine </a:t>
            </a:r>
            <a:endParaRPr>
              <a:solidFill>
                <a:srgbClr val="434343"/>
              </a:solidFill>
            </a:endParaRPr>
          </a:p>
          <a:p>
            <a:pPr marL="0" indent="0">
              <a:spcBef>
                <a:spcPts val="2133"/>
              </a:spcBef>
              <a:buNone/>
            </a:pPr>
            <a:r>
              <a:rPr lang="en" sz="2400">
                <a:solidFill>
                  <a:srgbClr val="434343"/>
                </a:solidFill>
              </a:rPr>
              <a:t>University of Washington </a:t>
            </a:r>
            <a:r>
              <a:rPr lang="en">
                <a:solidFill>
                  <a:srgbClr val="434343"/>
                </a:solidFill>
              </a:rPr>
              <a:t>School of Medicine</a:t>
            </a:r>
            <a:endParaRPr>
              <a:solidFill>
                <a:srgbClr val="434343"/>
              </a:solidFill>
            </a:endParaRPr>
          </a:p>
          <a:p>
            <a:pPr marL="0" indent="0">
              <a:spcBef>
                <a:spcPts val="2133"/>
              </a:spcBef>
              <a:spcAft>
                <a:spcPts val="2133"/>
              </a:spcAft>
              <a:buNone/>
            </a:pPr>
            <a:r>
              <a:rPr lang="en">
                <a:solidFill>
                  <a:srgbClr val="434343"/>
                </a:solidFill>
              </a:rPr>
              <a:t>Associate Medical Director, Laboratory Medicine Informatics </a:t>
            </a:r>
            <a:endParaRPr>
              <a:solidFill>
                <a:srgbClr val="434343"/>
              </a:solidFill>
            </a:endParaRPr>
          </a:p>
        </p:txBody>
      </p:sp>
      <p:pic>
        <p:nvPicPr>
          <p:cNvPr id="309" name="Google Shape;309;p23"/>
          <p:cNvPicPr preferRelativeResize="0"/>
          <p:nvPr/>
        </p:nvPicPr>
        <p:blipFill>
          <a:blip r:embed="rId3">
            <a:alphaModFix/>
          </a:blip>
          <a:stretch>
            <a:fillRect/>
          </a:stretch>
        </p:blipFill>
        <p:spPr>
          <a:xfrm>
            <a:off x="8127600" y="1297833"/>
            <a:ext cx="2724600" cy="3431267"/>
          </a:xfrm>
          <a:prstGeom prst="rect">
            <a:avLst/>
          </a:prstGeom>
          <a:noFill/>
          <a:ln>
            <a:noFill/>
          </a:ln>
        </p:spPr>
      </p:pic>
    </p:spTree>
    <p:extLst>
      <p:ext uri="{BB962C8B-B14F-4D97-AF65-F5344CB8AC3E}">
        <p14:creationId xmlns:p14="http://schemas.microsoft.com/office/powerpoint/2010/main" val="1177465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603632" y="827893"/>
            <a:ext cx="5313600" cy="1143200"/>
          </a:xfrm>
          <a:prstGeom prst="rect">
            <a:avLst/>
          </a:prstGeom>
        </p:spPr>
        <p:txBody>
          <a:bodyPr spcFirstLastPara="1" vert="horz" wrap="square" lIns="121900" tIns="121900" rIns="121900" bIns="121900" rtlCol="0" anchor="t" anchorCtr="0">
            <a:noAutofit/>
          </a:bodyPr>
          <a:lstStyle/>
          <a:p>
            <a:r>
              <a:rPr lang="en">
                <a:solidFill>
                  <a:srgbClr val="434343"/>
                </a:solidFill>
              </a:rPr>
              <a:t>Joseph Rudolf</a:t>
            </a:r>
            <a:endParaRPr>
              <a:solidFill>
                <a:srgbClr val="434343"/>
              </a:solidFill>
            </a:endParaRPr>
          </a:p>
        </p:txBody>
      </p:sp>
      <p:sp>
        <p:nvSpPr>
          <p:cNvPr id="322" name="Google Shape;322;p25"/>
          <p:cNvSpPr txBox="1">
            <a:spLocks noGrp="1"/>
          </p:cNvSpPr>
          <p:nvPr>
            <p:ph type="body" idx="1"/>
          </p:nvPr>
        </p:nvSpPr>
        <p:spPr>
          <a:xfrm>
            <a:off x="603636" y="1883571"/>
            <a:ext cx="5313600" cy="4131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1867">
                <a:solidFill>
                  <a:srgbClr val="434343"/>
                </a:solidFill>
              </a:rPr>
              <a:t>Assistant Professor, Department of Laboratory Medicine and Pathology, University of Minnesota</a:t>
            </a:r>
            <a:endParaRPr sz="1867">
              <a:solidFill>
                <a:srgbClr val="434343"/>
              </a:solidFill>
            </a:endParaRPr>
          </a:p>
          <a:p>
            <a:pPr marL="0" indent="0">
              <a:spcBef>
                <a:spcPts val="2133"/>
              </a:spcBef>
              <a:buClr>
                <a:schemeClr val="dk1"/>
              </a:buClr>
              <a:buSzPts val="1100"/>
              <a:buNone/>
            </a:pPr>
            <a:r>
              <a:rPr lang="en" sz="1867">
                <a:solidFill>
                  <a:srgbClr val="434343"/>
                </a:solidFill>
              </a:rPr>
              <a:t>Director of Laboratory Medicine and Pathology Informatics, Department of Laboratory Medicine and Pathology, University of Minnesota</a:t>
            </a:r>
            <a:endParaRPr sz="1867">
              <a:solidFill>
                <a:srgbClr val="434343"/>
              </a:solidFill>
            </a:endParaRPr>
          </a:p>
          <a:p>
            <a:pPr marL="0" indent="0">
              <a:spcBef>
                <a:spcPts val="2133"/>
              </a:spcBef>
              <a:buClr>
                <a:schemeClr val="dk1"/>
              </a:buClr>
              <a:buSzPts val="1100"/>
              <a:buNone/>
            </a:pPr>
            <a:r>
              <a:rPr lang="en" sz="1867">
                <a:solidFill>
                  <a:srgbClr val="434343"/>
                </a:solidFill>
              </a:rPr>
              <a:t>Laboratory Medicine and Pathology Chief Medical Informatics Officer, Fairview Health Services</a:t>
            </a:r>
            <a:endParaRPr sz="1867">
              <a:solidFill>
                <a:srgbClr val="434343"/>
              </a:solidFill>
            </a:endParaRPr>
          </a:p>
          <a:p>
            <a:pPr marL="0" indent="0">
              <a:spcBef>
                <a:spcPts val="2133"/>
              </a:spcBef>
              <a:spcAft>
                <a:spcPts val="2133"/>
              </a:spcAft>
              <a:buNone/>
            </a:pPr>
            <a:endParaRPr sz="2400">
              <a:solidFill>
                <a:srgbClr val="434343"/>
              </a:solidFill>
            </a:endParaRPr>
          </a:p>
        </p:txBody>
      </p:sp>
      <p:pic>
        <p:nvPicPr>
          <p:cNvPr id="323" name="Google Shape;323;p25"/>
          <p:cNvPicPr preferRelativeResize="0"/>
          <p:nvPr/>
        </p:nvPicPr>
        <p:blipFill>
          <a:blip r:embed="rId3">
            <a:alphaModFix/>
          </a:blip>
          <a:stretch>
            <a:fillRect/>
          </a:stretch>
        </p:blipFill>
        <p:spPr>
          <a:xfrm>
            <a:off x="8181401" y="827901"/>
            <a:ext cx="2982367" cy="3702233"/>
          </a:xfrm>
          <a:prstGeom prst="rect">
            <a:avLst/>
          </a:prstGeom>
          <a:noFill/>
          <a:ln>
            <a:noFill/>
          </a:ln>
        </p:spPr>
      </p:pic>
    </p:spTree>
    <p:extLst>
      <p:ext uri="{BB962C8B-B14F-4D97-AF65-F5344CB8AC3E}">
        <p14:creationId xmlns:p14="http://schemas.microsoft.com/office/powerpoint/2010/main" val="105138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603632" y="827893"/>
            <a:ext cx="531360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Amrom Obstfeld</a:t>
            </a:r>
            <a:endParaRPr dirty="0">
              <a:solidFill>
                <a:srgbClr val="434343"/>
              </a:solidFill>
            </a:endParaRPr>
          </a:p>
        </p:txBody>
      </p:sp>
      <p:sp>
        <p:nvSpPr>
          <p:cNvPr id="315" name="Google Shape;315;p24"/>
          <p:cNvSpPr txBox="1">
            <a:spLocks noGrp="1"/>
          </p:cNvSpPr>
          <p:nvPr>
            <p:ph type="body" idx="1"/>
          </p:nvPr>
        </p:nvSpPr>
        <p:spPr>
          <a:xfrm>
            <a:off x="603636" y="1883571"/>
            <a:ext cx="5313600" cy="4131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dirty="0">
                <a:solidFill>
                  <a:srgbClr val="434343"/>
                </a:solidFill>
              </a:rPr>
              <a:t>Assistant Professor of Clinical Pathology and Laboratory Medicine</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University of Pennsylvania Perelman School of Medicine</a:t>
            </a:r>
            <a:endParaRPr sz="2400" dirty="0">
              <a:solidFill>
                <a:srgbClr val="434343"/>
              </a:solidFill>
            </a:endParaRPr>
          </a:p>
          <a:p>
            <a:pPr marL="0" indent="0">
              <a:spcBef>
                <a:spcPts val="2133"/>
              </a:spcBef>
              <a:buClr>
                <a:schemeClr val="dk1"/>
              </a:buClr>
              <a:buSzPts val="1100"/>
              <a:buNone/>
            </a:pPr>
            <a:r>
              <a:rPr lang="en" sz="2400" dirty="0" smtClean="0">
                <a:solidFill>
                  <a:srgbClr val="434343"/>
                </a:solidFill>
              </a:rPr>
              <a:t>Director </a:t>
            </a:r>
            <a:r>
              <a:rPr lang="en" sz="2400" dirty="0">
                <a:solidFill>
                  <a:srgbClr val="434343"/>
                </a:solidFill>
              </a:rPr>
              <a:t>of Hematology and Coagulation Laboratories</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Children's Hospital of Philadelphia</a:t>
            </a:r>
            <a:endParaRPr sz="2400" dirty="0">
              <a:solidFill>
                <a:srgbClr val="434343"/>
              </a:solidFill>
            </a:endParaRPr>
          </a:p>
          <a:p>
            <a:pPr marL="0" indent="0">
              <a:spcBef>
                <a:spcPts val="2133"/>
              </a:spcBef>
              <a:spcAft>
                <a:spcPts val="2133"/>
              </a:spcAft>
              <a:buNone/>
            </a:pPr>
            <a:endParaRPr sz="2400" dirty="0">
              <a:solidFill>
                <a:srgbClr val="434343"/>
              </a:solidFill>
            </a:endParaRPr>
          </a:p>
        </p:txBody>
      </p:sp>
      <p:pic>
        <p:nvPicPr>
          <p:cNvPr id="316" name="Google Shape;316;p24"/>
          <p:cNvPicPr preferRelativeResize="0"/>
          <p:nvPr/>
        </p:nvPicPr>
        <p:blipFill>
          <a:blip r:embed="rId3">
            <a:alphaModFix/>
          </a:blip>
          <a:stretch>
            <a:fillRect/>
          </a:stretch>
        </p:blipFill>
        <p:spPr>
          <a:xfrm>
            <a:off x="8132633" y="1206634"/>
            <a:ext cx="2665067" cy="3339367"/>
          </a:xfrm>
          <a:prstGeom prst="rect">
            <a:avLst/>
          </a:prstGeom>
          <a:noFill/>
          <a:ln>
            <a:noFill/>
          </a:ln>
        </p:spPr>
      </p:pic>
    </p:spTree>
    <p:extLst>
      <p:ext uri="{BB962C8B-B14F-4D97-AF65-F5344CB8AC3E}">
        <p14:creationId xmlns:p14="http://schemas.microsoft.com/office/powerpoint/2010/main" val="335626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Who are you?</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8775243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1225578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9"/>
          <p:cNvSpPr/>
          <p:nvPr/>
        </p:nvSpPr>
        <p:spPr>
          <a:xfrm>
            <a:off x="0" y="0"/>
            <a:ext cx="12192000" cy="6857517"/>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9" name="Google Shape;357;p30"/>
          <p:cNvSpPr txBox="1">
            <a:spLocks noGrp="1"/>
          </p:cNvSpPr>
          <p:nvPr>
            <p:ph type="body" idx="4294967295"/>
          </p:nvPr>
        </p:nvSpPr>
        <p:spPr>
          <a:xfrm>
            <a:off x="515467" y="2029700"/>
            <a:ext cx="11280800" cy="1587600"/>
          </a:xfrm>
          <a:prstGeom prst="rect">
            <a:avLst/>
          </a:prstGeom>
        </p:spPr>
        <p:txBody>
          <a:bodyPr spcFirstLastPara="1" vert="horz" wrap="square" lIns="121900" tIns="121900" rIns="121900" bIns="121900" rtlCol="0" anchor="t" anchorCtr="0">
            <a:noAutofit/>
          </a:bodyPr>
          <a:lstStyle/>
          <a:p>
            <a:pPr marL="0" indent="0">
              <a:buNone/>
            </a:pPr>
            <a:r>
              <a:rPr lang="en" sz="3200" dirty="0"/>
              <a:t>Introduce yourself to your neighbors</a:t>
            </a:r>
            <a:endParaRPr sz="3200" dirty="0"/>
          </a:p>
          <a:p>
            <a:pPr indent="-507987">
              <a:spcBef>
                <a:spcPts val="2133"/>
              </a:spcBef>
              <a:buSzPts val="2400"/>
            </a:pPr>
            <a:r>
              <a:rPr lang="en" sz="3200" dirty="0"/>
              <a:t>Who are you?</a:t>
            </a:r>
            <a:endParaRPr sz="3200" dirty="0"/>
          </a:p>
          <a:p>
            <a:pPr indent="-507987">
              <a:buSzPts val="2400"/>
            </a:pPr>
            <a:r>
              <a:rPr lang="en" sz="3200" dirty="0"/>
              <a:t>Where are you from?</a:t>
            </a:r>
            <a:endParaRPr sz="3200" dirty="0"/>
          </a:p>
          <a:p>
            <a:pPr indent="-507987">
              <a:buSzPts val="2400"/>
            </a:pPr>
            <a:r>
              <a:rPr lang="en" sz="3200" dirty="0"/>
              <a:t>What do you do with data?</a:t>
            </a:r>
            <a:endParaRPr sz="3200" dirty="0"/>
          </a:p>
          <a:p>
            <a:pPr indent="-507987">
              <a:buSzPts val="2400"/>
            </a:pPr>
            <a:r>
              <a:rPr lang="en" sz="3200" dirty="0"/>
              <a:t>Have you ever used R?</a:t>
            </a:r>
            <a:endParaRPr sz="3200" dirty="0"/>
          </a:p>
        </p:txBody>
      </p:sp>
      <p:sp>
        <p:nvSpPr>
          <p:cNvPr id="11" name="Google Shape;356;p3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7200" dirty="0">
                <a:solidFill>
                  <a:schemeClr val="tx1">
                    <a:lumMod val="75000"/>
                    <a:lumOff val="25000"/>
                  </a:schemeClr>
                </a:solidFill>
              </a:rPr>
              <a:t>Your Turn</a:t>
            </a:r>
            <a:endParaRPr sz="7200" dirty="0">
              <a:solidFill>
                <a:schemeClr val="tx1">
                  <a:lumMod val="75000"/>
                  <a:lumOff val="25000"/>
                </a:schemeClr>
              </a:solidFill>
            </a:endParaRPr>
          </a:p>
        </p:txBody>
      </p:sp>
    </p:spTree>
    <p:extLst>
      <p:ext uri="{BB962C8B-B14F-4D97-AF65-F5344CB8AC3E}">
        <p14:creationId xmlns:p14="http://schemas.microsoft.com/office/powerpoint/2010/main" val="37628176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Final Tips</a:t>
            </a:r>
            <a:endParaRPr/>
          </a:p>
        </p:txBody>
      </p:sp>
      <p:sp>
        <p:nvSpPr>
          <p:cNvPr id="369" name="Google Shape;369;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Remember that computers are not actually that smart</a:t>
            </a:r>
            <a:r>
              <a:rPr lang="en" sz="3200">
                <a:solidFill>
                  <a:srgbClr val="333333"/>
                </a:solidFill>
              </a:rPr>
              <a:t>: R will do exactly what you tell it to do, even if that’s not what you want! Your code can’t have errors because R can’t figure out what you mean.</a:t>
            </a:r>
            <a:endParaRPr sz="3200">
              <a:solidFill>
                <a:srgbClr val="333333"/>
              </a:solidFill>
            </a:endParaRPr>
          </a:p>
          <a:p>
            <a:pPr indent="-507987">
              <a:buClr>
                <a:srgbClr val="333333"/>
              </a:buClr>
              <a:buSzPts val="2400"/>
            </a:pPr>
            <a:r>
              <a:rPr lang="en" sz="3200" b="1">
                <a:solidFill>
                  <a:srgbClr val="333333"/>
                </a:solidFill>
              </a:rPr>
              <a:t>Take the “copy, paste, and tweak” approach</a:t>
            </a:r>
            <a:r>
              <a:rPr lang="en" sz="3200">
                <a:solidFill>
                  <a:srgbClr val="333333"/>
                </a:solidFill>
              </a:rPr>
              <a:t>: It is often much easier to taking existing code that you know works and modify it to suit your ends, rather than trying to write new code from scratch. Exercise ctrl-C/ctrl-V!</a:t>
            </a:r>
            <a:endParaRPr sz="3200">
              <a:solidFill>
                <a:srgbClr val="333333"/>
              </a:solidFill>
            </a:endParaRPr>
          </a:p>
          <a:p>
            <a:pPr indent="0">
              <a:spcBef>
                <a:spcPts val="2533"/>
              </a:spcBef>
              <a:spcAft>
                <a:spcPts val="2533"/>
              </a:spcAft>
              <a:buNone/>
            </a:pPr>
            <a:endParaRPr sz="3200"/>
          </a:p>
        </p:txBody>
      </p:sp>
      <p:sp>
        <p:nvSpPr>
          <p:cNvPr id="2" name="TextBox 1"/>
          <p:cNvSpPr txBox="1"/>
          <p:nvPr/>
        </p:nvSpPr>
        <p:spPr>
          <a:xfrm>
            <a:off x="9997441" y="6272107"/>
            <a:ext cx="1128835" cy="246221"/>
          </a:xfrm>
          <a:prstGeom prst="rect">
            <a:avLst/>
          </a:prstGeom>
          <a:noFill/>
        </p:spPr>
        <p:txBody>
          <a:bodyPr wrap="none" rtlCol="0">
            <a:spAutoFit/>
          </a:bodyPr>
          <a:lstStyle/>
          <a:p>
            <a:r>
              <a:rPr lang="en-US" sz="1000"/>
              <a:t>Moderndive.com</a:t>
            </a:r>
            <a:endParaRPr lang="en-US" sz="1000"/>
          </a:p>
        </p:txBody>
      </p:sp>
    </p:spTree>
    <p:extLst>
      <p:ext uri="{BB962C8B-B14F-4D97-AF65-F5344CB8AC3E}">
        <p14:creationId xmlns:p14="http://schemas.microsoft.com/office/powerpoint/2010/main" val="1363392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a:t>Final Tips</a:t>
            </a:r>
            <a:endParaRPr/>
          </a:p>
          <a:p>
            <a:endParaRPr/>
          </a:p>
        </p:txBody>
      </p:sp>
      <p:sp>
        <p:nvSpPr>
          <p:cNvPr id="375" name="Google Shape;375;p3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The best way to learn to code is by doing</a:t>
            </a:r>
            <a:r>
              <a:rPr lang="en" sz="3200">
                <a:solidFill>
                  <a:srgbClr val="333333"/>
                </a:solidFill>
              </a:rPr>
              <a:t>: Find a project, make a goal, and push yourself to use R!</a:t>
            </a:r>
            <a:endParaRPr sz="3200">
              <a:solidFill>
                <a:srgbClr val="333333"/>
              </a:solidFill>
            </a:endParaRPr>
          </a:p>
          <a:p>
            <a:pPr indent="-507987">
              <a:buClr>
                <a:srgbClr val="333333"/>
              </a:buClr>
              <a:buSzPts val="2400"/>
            </a:pPr>
            <a:r>
              <a:rPr lang="en" sz="3200" b="1">
                <a:solidFill>
                  <a:srgbClr val="333333"/>
                </a:solidFill>
              </a:rPr>
              <a:t>Practice is key</a:t>
            </a:r>
            <a:r>
              <a:rPr lang="en" sz="3200">
                <a:solidFill>
                  <a:srgbClr val="333333"/>
                </a:solidFill>
              </a:rPr>
              <a:t>! </a:t>
            </a:r>
            <a:endParaRPr sz="3200"/>
          </a:p>
        </p:txBody>
      </p:sp>
      <p:sp>
        <p:nvSpPr>
          <p:cNvPr id="4" name="TextBox 3"/>
          <p:cNvSpPr txBox="1"/>
          <p:nvPr/>
        </p:nvSpPr>
        <p:spPr>
          <a:xfrm>
            <a:off x="9997441" y="6272107"/>
            <a:ext cx="1128835" cy="246221"/>
          </a:xfrm>
          <a:prstGeom prst="rect">
            <a:avLst/>
          </a:prstGeom>
          <a:noFill/>
        </p:spPr>
        <p:txBody>
          <a:bodyPr wrap="none" rtlCol="0">
            <a:spAutoFit/>
          </a:bodyPr>
          <a:lstStyle/>
          <a:p>
            <a:r>
              <a:rPr lang="en-US" sz="1000"/>
              <a:t>Moderndive.com</a:t>
            </a:r>
            <a:endParaRPr lang="en-US" sz="1000"/>
          </a:p>
        </p:txBody>
      </p:sp>
    </p:spTree>
    <p:extLst>
      <p:ext uri="{BB962C8B-B14F-4D97-AF65-F5344CB8AC3E}">
        <p14:creationId xmlns:p14="http://schemas.microsoft.com/office/powerpoint/2010/main" val="2984954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Course Introduction</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20340221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normAutofit fontScale="90000"/>
          </a:bodyPr>
          <a:lstStyle/>
          <a:p>
            <a:pPr algn="ctr"/>
            <a:r>
              <a:rPr lang="en-US" sz="4800" dirty="0" smtClean="0"/>
              <a:t>Goals and Objectives</a:t>
            </a:r>
            <a:endParaRPr lang="en-US" sz="4800" dirty="0"/>
          </a:p>
        </p:txBody>
      </p:sp>
      <p:sp>
        <p:nvSpPr>
          <p:cNvPr id="3" name="TextBox 2"/>
          <p:cNvSpPr txBox="1"/>
          <p:nvPr/>
        </p:nvSpPr>
        <p:spPr>
          <a:xfrm>
            <a:off x="1028700" y="1714500"/>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dirty="0" smtClean="0">
                <a:latin typeface="Arial Narrow" panose="020B0606020202030204" pitchFamily="34" charset="0"/>
              </a:rPr>
              <a:t>Advocate for the use of R as a means of improving reproducibility </a:t>
            </a:r>
            <a:r>
              <a:rPr lang="en-US" sz="3600" dirty="0">
                <a:latin typeface="Arial Narrow" panose="020B0606020202030204" pitchFamily="34" charset="0"/>
              </a:rPr>
              <a:t>in clinical data analysis</a:t>
            </a:r>
          </a:p>
          <a:p>
            <a:pPr marL="288925" lvl="1" indent="-288925">
              <a:buFont typeface="Arial" panose="020B0604020202020204" pitchFamily="34" charset="0"/>
              <a:buChar char="•"/>
            </a:pPr>
            <a:r>
              <a:rPr lang="en-US" sz="3600" dirty="0" smtClean="0">
                <a:latin typeface="Arial Narrow" panose="020B0606020202030204" pitchFamily="34" charset="0"/>
              </a:rPr>
              <a:t>Demonstrate how R is used to </a:t>
            </a:r>
            <a:r>
              <a:rPr lang="en-US" sz="3600" dirty="0">
                <a:latin typeface="Arial Narrow" panose="020B0606020202030204" pitchFamily="34" charset="0"/>
              </a:rPr>
              <a:t>perform </a:t>
            </a:r>
            <a:r>
              <a:rPr lang="en-US" sz="3600" dirty="0" smtClean="0">
                <a:latin typeface="Arial Narrow" panose="020B0606020202030204" pitchFamily="34" charset="0"/>
              </a:rPr>
              <a:t>analyses </a:t>
            </a:r>
            <a:r>
              <a:rPr lang="en-US" sz="3600" dirty="0">
                <a:latin typeface="Arial Narrow" panose="020B0606020202030204" pitchFamily="34" charset="0"/>
              </a:rPr>
              <a:t>of laboratory </a:t>
            </a:r>
            <a:r>
              <a:rPr lang="en-US" sz="3600" dirty="0" smtClean="0">
                <a:latin typeface="Arial Narrow" panose="020B0606020202030204" pitchFamily="34" charset="0"/>
              </a:rPr>
              <a:t>operational data</a:t>
            </a:r>
            <a:endParaRPr lang="en-US" sz="3600" dirty="0">
              <a:latin typeface="Arial Narrow" panose="020B0606020202030204" pitchFamily="34" charset="0"/>
            </a:endParaRPr>
          </a:p>
          <a:p>
            <a:pPr marL="288925" lvl="1" indent="-288925">
              <a:buFont typeface="Arial" panose="020B0604020202020204" pitchFamily="34" charset="0"/>
              <a:buChar char="•"/>
            </a:pPr>
            <a:r>
              <a:rPr lang="en-US" sz="3600" dirty="0" smtClean="0">
                <a:latin typeface="Arial Narrow" panose="020B0606020202030204" pitchFamily="34" charset="0"/>
              </a:rPr>
              <a:t>Establish a basis of understanding in the 'tidy' approach to data analysis within the framework of R</a:t>
            </a:r>
            <a:endParaRPr lang="en-US" sz="3600" dirty="0" smtClean="0">
              <a:latin typeface="Arial Narrow" panose="020B0606020202030204" pitchFamily="34" charset="0"/>
            </a:endParaRPr>
          </a:p>
        </p:txBody>
      </p:sp>
    </p:spTree>
    <p:extLst>
      <p:ext uri="{BB962C8B-B14F-4D97-AF65-F5344CB8AC3E}">
        <p14:creationId xmlns:p14="http://schemas.microsoft.com/office/powerpoint/2010/main" val="31836935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718731" y="464949"/>
          <a:ext cx="10841895" cy="6075333"/>
        </p:xfrm>
        <a:graphic>
          <a:graphicData uri="http://schemas.openxmlformats.org/drawingml/2006/table">
            <a:tbl>
              <a:tblPr>
                <a:tableStyleId>{46F890A9-2807-4EBB-B81D-B2AA78EC7F39}</a:tableStyleId>
              </a:tblPr>
              <a:tblGrid>
                <a:gridCol w="2458423">
                  <a:extLst>
                    <a:ext uri="{9D8B030D-6E8A-4147-A177-3AD203B41FA5}">
                      <a16:colId xmlns="" xmlns:a16="http://schemas.microsoft.com/office/drawing/2014/main" val="20000"/>
                    </a:ext>
                  </a:extLst>
                </a:gridCol>
                <a:gridCol w="8383472">
                  <a:extLst>
                    <a:ext uri="{9D8B030D-6E8A-4147-A177-3AD203B41FA5}">
                      <a16:colId xmlns="" xmlns:a16="http://schemas.microsoft.com/office/drawing/2014/main" val="20001"/>
                    </a:ext>
                  </a:extLst>
                </a:gridCol>
              </a:tblGrid>
              <a:tr h="675037">
                <a:tc>
                  <a:txBody>
                    <a:bodyPr/>
                    <a:lstStyle/>
                    <a:p>
                      <a:r>
                        <a:rPr lang="en-US" sz="1500" dirty="0">
                          <a:effectLst/>
                        </a:rPr>
                        <a:t>7:00 am - 8:00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1500" dirty="0">
                          <a:effectLst/>
                        </a:rPr>
                        <a:t>BREAKFAST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1"/>
                  </a:ext>
                </a:extLst>
              </a:tr>
              <a:tr h="675037">
                <a:tc>
                  <a:txBody>
                    <a:bodyPr/>
                    <a:lstStyle/>
                    <a:p>
                      <a:r>
                        <a:rPr lang="en-US" sz="1500"/>
                        <a:t>8:00 am - 8:10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1500" dirty="0"/>
                        <a:t>Instructor Instructions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542806182"/>
                  </a:ext>
                </a:extLst>
              </a:tr>
              <a:tr h="675037">
                <a:tc>
                  <a:txBody>
                    <a:bodyPr/>
                    <a:lstStyle/>
                    <a:p>
                      <a:r>
                        <a:rPr lang="en-US" sz="1500"/>
                        <a:t>8:10 am - 9:50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1500"/>
                        <a:t>Introduction to R and RStudio for Reproducible Reporting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217395959"/>
                  </a:ext>
                </a:extLst>
              </a:tr>
              <a:tr h="675037">
                <a:tc>
                  <a:txBody>
                    <a:bodyPr/>
                    <a:lstStyle/>
                    <a:p>
                      <a:r>
                        <a:rPr lang="en-US" sz="1500">
                          <a:effectLst/>
                        </a:rPr>
                        <a:t>9:50 am - 10:10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1500">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4103248397"/>
                  </a:ext>
                </a:extLst>
              </a:tr>
              <a:tr h="675037">
                <a:tc>
                  <a:txBody>
                    <a:bodyPr/>
                    <a:lstStyle/>
                    <a:p>
                      <a:r>
                        <a:rPr lang="en-US" sz="1500"/>
                        <a:t>10:10 am - 11:50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1500"/>
                        <a:t>Data Wrangling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210684901"/>
                  </a:ext>
                </a:extLst>
              </a:tr>
              <a:tr h="675037">
                <a:tc>
                  <a:txBody>
                    <a:bodyPr/>
                    <a:lstStyle/>
                    <a:p>
                      <a:r>
                        <a:rPr lang="en-US" sz="1500">
                          <a:effectLst/>
                        </a:rPr>
                        <a:t>12:00 pm - 1:00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1500">
                          <a:effectLst/>
                        </a:rPr>
                        <a:t>LUNCH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2"/>
                  </a:ext>
                </a:extLst>
              </a:tr>
              <a:tr h="675037">
                <a:tc>
                  <a:txBody>
                    <a:bodyPr/>
                    <a:lstStyle/>
                    <a:p>
                      <a:r>
                        <a:rPr lang="en-US" sz="1500"/>
                        <a:t>1:00 pm - 2:50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1500"/>
                        <a:t>Data Understanding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10003"/>
                  </a:ext>
                </a:extLst>
              </a:tr>
              <a:tr h="675037">
                <a:tc>
                  <a:txBody>
                    <a:bodyPr/>
                    <a:lstStyle/>
                    <a:p>
                      <a:r>
                        <a:rPr lang="en-US" sz="1500">
                          <a:effectLst/>
                        </a:rPr>
                        <a:t>2:50 pm - 3:10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sz="1500">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 xmlns:a16="http://schemas.microsoft.com/office/drawing/2014/main" val="2123760252"/>
                  </a:ext>
                </a:extLst>
              </a:tr>
              <a:tr h="675037">
                <a:tc>
                  <a:txBody>
                    <a:bodyPr/>
                    <a:lstStyle/>
                    <a:p>
                      <a:r>
                        <a:rPr lang="en-US" sz="1500"/>
                        <a:t>3:10 pm - 5:00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sz="1500" dirty="0"/>
                        <a:t>Exploratory Data Analysis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 xmlns:a16="http://schemas.microsoft.com/office/drawing/2014/main" val="625257713"/>
                  </a:ext>
                </a:extLst>
              </a:tr>
            </a:tbl>
          </a:graphicData>
        </a:graphic>
      </p:graphicFrame>
    </p:spTree>
    <p:extLst>
      <p:ext uri="{BB962C8B-B14F-4D97-AF65-F5344CB8AC3E}">
        <p14:creationId xmlns:p14="http://schemas.microsoft.com/office/powerpoint/2010/main" val="31674399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Course Materials</a:t>
            </a:r>
            <a:endParaRPr/>
          </a:p>
        </p:txBody>
      </p:sp>
      <p:pic>
        <p:nvPicPr>
          <p:cNvPr id="334" name="Google Shape;334;p27"/>
          <p:cNvPicPr preferRelativeResize="0"/>
          <p:nvPr/>
        </p:nvPicPr>
        <p:blipFill>
          <a:blip r:embed="rId3">
            <a:alphaModFix/>
          </a:blip>
          <a:stretch>
            <a:fillRect/>
          </a:stretch>
        </p:blipFill>
        <p:spPr>
          <a:xfrm>
            <a:off x="605633" y="1770801"/>
            <a:ext cx="2507667" cy="3316401"/>
          </a:xfrm>
          <a:prstGeom prst="rect">
            <a:avLst/>
          </a:prstGeom>
          <a:noFill/>
          <a:ln>
            <a:noFill/>
          </a:ln>
          <a:effectLst>
            <a:outerShdw blurRad="57150" dist="19050" dir="5400000" algn="bl" rotWithShape="0">
              <a:srgbClr val="000000">
                <a:alpha val="50000"/>
              </a:srgbClr>
            </a:outerShdw>
          </a:effectLst>
        </p:spPr>
      </p:pic>
      <p:sp>
        <p:nvSpPr>
          <p:cNvPr id="335" name="Google Shape;335;p27"/>
          <p:cNvSpPr txBox="1"/>
          <p:nvPr/>
        </p:nvSpPr>
        <p:spPr>
          <a:xfrm>
            <a:off x="655700" y="5263933"/>
            <a:ext cx="2457600" cy="1097600"/>
          </a:xfrm>
          <a:prstGeom prst="rect">
            <a:avLst/>
          </a:prstGeom>
          <a:noFill/>
          <a:ln>
            <a:noFill/>
          </a:ln>
        </p:spPr>
        <p:txBody>
          <a:bodyPr spcFirstLastPara="1" wrap="square" lIns="121900" tIns="121900" rIns="121900" bIns="121900" anchor="t" anchorCtr="0">
            <a:noAutofit/>
          </a:bodyPr>
          <a:lstStyle/>
          <a:p>
            <a:r>
              <a:rPr lang="en" sz="1000" u="sng"/>
              <a:t>Course Textbook</a:t>
            </a:r>
            <a:endParaRPr sz="1000" u="sng"/>
          </a:p>
          <a:p>
            <a:r>
              <a:rPr lang="en" sz="1000"/>
              <a:t>Slides with course notes</a:t>
            </a:r>
            <a:endParaRPr sz="1000"/>
          </a:p>
        </p:txBody>
      </p:sp>
      <p:pic>
        <p:nvPicPr>
          <p:cNvPr id="336" name="Google Shape;336;p27"/>
          <p:cNvPicPr preferRelativeResize="0"/>
          <p:nvPr/>
        </p:nvPicPr>
        <p:blipFill>
          <a:blip r:embed="rId4">
            <a:alphaModFix/>
          </a:blip>
          <a:stretch>
            <a:fillRect/>
          </a:stretch>
        </p:blipFill>
        <p:spPr>
          <a:xfrm>
            <a:off x="4292017" y="1770801"/>
            <a:ext cx="3607967" cy="2736365"/>
          </a:xfrm>
          <a:prstGeom prst="rect">
            <a:avLst/>
          </a:prstGeom>
          <a:noFill/>
          <a:ln>
            <a:noFill/>
          </a:ln>
          <a:effectLst>
            <a:outerShdw blurRad="57150" dist="19050" dir="5400000" algn="bl" rotWithShape="0">
              <a:srgbClr val="000000">
                <a:alpha val="50000"/>
              </a:srgbClr>
            </a:outerShdw>
          </a:effectLst>
        </p:spPr>
      </p:pic>
      <p:sp>
        <p:nvSpPr>
          <p:cNvPr id="337" name="Google Shape;337;p27"/>
          <p:cNvSpPr txBox="1"/>
          <p:nvPr/>
        </p:nvSpPr>
        <p:spPr>
          <a:xfrm>
            <a:off x="5239384" y="5263933"/>
            <a:ext cx="1713200" cy="1097600"/>
          </a:xfrm>
          <a:prstGeom prst="rect">
            <a:avLst/>
          </a:prstGeom>
          <a:noFill/>
          <a:ln>
            <a:noFill/>
          </a:ln>
        </p:spPr>
        <p:txBody>
          <a:bodyPr spcFirstLastPara="1" wrap="square" lIns="121900" tIns="121900" rIns="121900" bIns="121900" anchor="t" anchorCtr="0">
            <a:noAutofit/>
          </a:bodyPr>
          <a:lstStyle/>
          <a:p>
            <a:pPr algn="ctr"/>
            <a:r>
              <a:rPr lang="en" sz="1000" u="sng"/>
              <a:t>Cheatsheets</a:t>
            </a:r>
            <a:endParaRPr sz="1000" u="sng"/>
          </a:p>
          <a:p>
            <a:pPr algn="ctr"/>
            <a:endParaRPr sz="1000"/>
          </a:p>
        </p:txBody>
      </p:sp>
      <p:sp>
        <p:nvSpPr>
          <p:cNvPr id="338" name="Google Shape;338;p27"/>
          <p:cNvSpPr txBox="1"/>
          <p:nvPr/>
        </p:nvSpPr>
        <p:spPr>
          <a:xfrm>
            <a:off x="9258925" y="5143500"/>
            <a:ext cx="1713200" cy="1097600"/>
          </a:xfrm>
          <a:prstGeom prst="rect">
            <a:avLst/>
          </a:prstGeom>
          <a:noFill/>
          <a:ln>
            <a:noFill/>
          </a:ln>
        </p:spPr>
        <p:txBody>
          <a:bodyPr spcFirstLastPara="1" wrap="square" lIns="121900" tIns="121900" rIns="121900" bIns="121900" anchor="t" anchorCtr="0">
            <a:noAutofit/>
          </a:bodyPr>
          <a:lstStyle/>
          <a:p>
            <a:pPr algn="ctr"/>
            <a:r>
              <a:rPr lang="en" sz="1000" u="sng" dirty="0"/>
              <a:t>Resources</a:t>
            </a:r>
            <a:endParaRPr sz="1000" u="sng" dirty="0"/>
          </a:p>
          <a:p>
            <a:pPr algn="ctr"/>
            <a:endParaRPr sz="1000" dirty="0"/>
          </a:p>
        </p:txBody>
      </p:sp>
      <p:pic>
        <p:nvPicPr>
          <p:cNvPr id="2" name="Picture 1"/>
          <p:cNvPicPr>
            <a:picLocks noChangeAspect="1"/>
          </p:cNvPicPr>
          <p:nvPr/>
        </p:nvPicPr>
        <p:blipFill>
          <a:blip r:embed="rId5"/>
          <a:stretch>
            <a:fillRect/>
          </a:stretch>
        </p:blipFill>
        <p:spPr>
          <a:xfrm>
            <a:off x="8643585" y="1770801"/>
            <a:ext cx="2943880" cy="3243300"/>
          </a:xfrm>
          <a:prstGeom prst="rect">
            <a:avLst/>
          </a:prstGeom>
        </p:spPr>
      </p:pic>
    </p:spTree>
    <p:extLst>
      <p:ext uri="{BB962C8B-B14F-4D97-AF65-F5344CB8AC3E}">
        <p14:creationId xmlns:p14="http://schemas.microsoft.com/office/powerpoint/2010/main" val="1849679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Lectures</a:t>
            </a:r>
            <a:endParaRPr/>
          </a:p>
        </p:txBody>
      </p:sp>
      <p:pic>
        <p:nvPicPr>
          <p:cNvPr id="349" name="Google Shape;349;p29"/>
          <p:cNvPicPr preferRelativeResize="0"/>
          <p:nvPr/>
        </p:nvPicPr>
        <p:blipFill rotWithShape="1">
          <a:blip r:embed="rId3">
            <a:alphaModFix/>
          </a:blip>
          <a:srcRect r="56939" b="53460"/>
          <a:stretch/>
        </p:blipFill>
        <p:spPr>
          <a:xfrm>
            <a:off x="1448191" y="1534757"/>
            <a:ext cx="4128800" cy="2358267"/>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0" name="Google Shape;350;p29"/>
          <p:cNvPicPr preferRelativeResize="0"/>
          <p:nvPr/>
        </p:nvPicPr>
        <p:blipFill rotWithShape="1">
          <a:blip r:embed="rId3">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4">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2" name="Down Arrow 1"/>
          <p:cNvSpPr/>
          <p:nvPr/>
        </p:nvSpPr>
        <p:spPr>
          <a:xfrm>
            <a:off x="3322100" y="362391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7" name="Down Arrow 6"/>
          <p:cNvSpPr/>
          <p:nvPr/>
        </p:nvSpPr>
        <p:spPr>
          <a:xfrm rot="16200000">
            <a:off x="5709700" y="4551561"/>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8" name="Down Arrow 7"/>
          <p:cNvSpPr/>
          <p:nvPr/>
        </p:nvSpPr>
        <p:spPr>
          <a:xfrm rot="5400000">
            <a:off x="5709700" y="246539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Tree>
    <p:extLst>
      <p:ext uri="{BB962C8B-B14F-4D97-AF65-F5344CB8AC3E}">
        <p14:creationId xmlns:p14="http://schemas.microsoft.com/office/powerpoint/2010/main" val="1674616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fade">
                                      <p:cBhvr>
                                        <p:cTn id="10" dur="500"/>
                                        <p:tgtEl>
                                          <p:spTgt spid="3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350"/>
                                        </p:tgtEl>
                                        <p:attrNameLst>
                                          <p:attrName>style.visibility</p:attrName>
                                        </p:attrNameLst>
                                      </p:cBhvr>
                                      <p:to>
                                        <p:strVal val="visible"/>
                                      </p:to>
                                    </p:set>
                                    <p:animEffect transition="in" filter="fade">
                                      <p:cBhvr>
                                        <p:cTn id="18" dur="500"/>
                                        <p:tgtEl>
                                          <p:spTgt spid="3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Who are we?</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17836113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1"/>
          <p:cNvSpPr txBox="1">
            <a:spLocks noGrp="1"/>
          </p:cNvSpPr>
          <p:nvPr>
            <p:ph type="title"/>
          </p:nvPr>
        </p:nvSpPr>
        <p:spPr>
          <a:xfrm>
            <a:off x="603632" y="827893"/>
            <a:ext cx="5313600" cy="1143200"/>
          </a:xfrm>
          <a:prstGeom prst="rect">
            <a:avLst/>
          </a:prstGeom>
        </p:spPr>
        <p:txBody>
          <a:bodyPr spcFirstLastPara="1" vert="horz" wrap="square" lIns="121900" tIns="121900" rIns="121900" bIns="121900" rtlCol="0" anchor="t" anchorCtr="0">
            <a:noAutofit/>
          </a:bodyPr>
          <a:lstStyle/>
          <a:p>
            <a:r>
              <a:rPr lang="en">
                <a:solidFill>
                  <a:srgbClr val="434343"/>
                </a:solidFill>
              </a:rPr>
              <a:t>Daniel Herman</a:t>
            </a:r>
            <a:endParaRPr>
              <a:solidFill>
                <a:srgbClr val="434343"/>
              </a:solidFill>
            </a:endParaRPr>
          </a:p>
        </p:txBody>
      </p:sp>
      <p:sp>
        <p:nvSpPr>
          <p:cNvPr id="294" name="Google Shape;294;p21"/>
          <p:cNvSpPr txBox="1">
            <a:spLocks noGrp="1"/>
          </p:cNvSpPr>
          <p:nvPr>
            <p:ph type="body" idx="1"/>
          </p:nvPr>
        </p:nvSpPr>
        <p:spPr>
          <a:xfrm>
            <a:off x="603636" y="1883571"/>
            <a:ext cx="5313600" cy="4131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dirty="0">
                <a:solidFill>
                  <a:srgbClr val="434343"/>
                </a:solidFill>
              </a:rPr>
              <a:t>Assistant Professor of Pathology and Laboratory Medicine</a:t>
            </a:r>
            <a:endParaRPr dirty="0">
              <a:solidFill>
                <a:srgbClr val="434343"/>
              </a:solidFill>
            </a:endParaRPr>
          </a:p>
          <a:p>
            <a:pPr marL="0" indent="0">
              <a:spcBef>
                <a:spcPts val="2133"/>
              </a:spcBef>
              <a:buClr>
                <a:schemeClr val="dk1"/>
              </a:buClr>
              <a:buSzPts val="1100"/>
              <a:buNone/>
            </a:pPr>
            <a:r>
              <a:rPr lang="en" dirty="0">
                <a:solidFill>
                  <a:srgbClr val="434343"/>
                </a:solidFill>
              </a:rPr>
              <a:t>University of Pennsylvania Perelman School of Medicine</a:t>
            </a:r>
            <a:endParaRPr dirty="0">
              <a:solidFill>
                <a:srgbClr val="434343"/>
              </a:solidFill>
            </a:endParaRPr>
          </a:p>
          <a:p>
            <a:pPr marL="0" indent="0">
              <a:spcBef>
                <a:spcPts val="2133"/>
              </a:spcBef>
              <a:buClr>
                <a:schemeClr val="dk1"/>
              </a:buClr>
              <a:buSzPts val="1100"/>
              <a:buNone/>
            </a:pPr>
            <a:r>
              <a:rPr lang="en" dirty="0">
                <a:solidFill>
                  <a:srgbClr val="434343"/>
                </a:solidFill>
              </a:rPr>
              <a:t>Director, Endocrin</a:t>
            </a:r>
            <a:r>
              <a:rPr lang="en" dirty="0">
                <a:solidFill>
                  <a:srgbClr val="434343"/>
                </a:solidFill>
              </a:rPr>
              <a:t>ology</a:t>
            </a:r>
            <a:r>
              <a:rPr lang="en" dirty="0">
                <a:solidFill>
                  <a:srgbClr val="434343"/>
                </a:solidFill>
              </a:rPr>
              <a:t> Laboratory</a:t>
            </a:r>
            <a:endParaRPr dirty="0">
              <a:solidFill>
                <a:srgbClr val="434343"/>
              </a:solidFill>
            </a:endParaRPr>
          </a:p>
          <a:p>
            <a:pPr marL="0" indent="0">
              <a:spcBef>
                <a:spcPts val="2133"/>
              </a:spcBef>
              <a:spcAft>
                <a:spcPts val="2133"/>
              </a:spcAft>
              <a:buNone/>
            </a:pPr>
            <a:r>
              <a:rPr lang="en" dirty="0">
                <a:solidFill>
                  <a:srgbClr val="434343"/>
                </a:solidFill>
              </a:rPr>
              <a:t>Hospital of the University of Pennsylvania</a:t>
            </a:r>
            <a:endParaRPr dirty="0">
              <a:solidFill>
                <a:srgbClr val="434343"/>
              </a:solidFill>
            </a:endParaRPr>
          </a:p>
        </p:txBody>
      </p:sp>
      <p:pic>
        <p:nvPicPr>
          <p:cNvPr id="295" name="Google Shape;295;p21"/>
          <p:cNvPicPr preferRelativeResize="0"/>
          <p:nvPr/>
        </p:nvPicPr>
        <p:blipFill>
          <a:blip r:embed="rId3">
            <a:alphaModFix/>
          </a:blip>
          <a:stretch>
            <a:fillRect/>
          </a:stretch>
        </p:blipFill>
        <p:spPr>
          <a:xfrm>
            <a:off x="8260667" y="827900"/>
            <a:ext cx="2469644" cy="3704467"/>
          </a:xfrm>
          <a:prstGeom prst="rect">
            <a:avLst/>
          </a:prstGeom>
          <a:noFill/>
          <a:ln>
            <a:noFill/>
          </a:ln>
        </p:spPr>
      </p:pic>
    </p:spTree>
    <p:extLst>
      <p:ext uri="{BB962C8B-B14F-4D97-AF65-F5344CB8AC3E}">
        <p14:creationId xmlns:p14="http://schemas.microsoft.com/office/powerpoint/2010/main" val="1880996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2"/>
          <p:cNvSpPr txBox="1">
            <a:spLocks noGrp="1"/>
          </p:cNvSpPr>
          <p:nvPr>
            <p:ph type="title"/>
          </p:nvPr>
        </p:nvSpPr>
        <p:spPr>
          <a:xfrm>
            <a:off x="603632" y="827893"/>
            <a:ext cx="5313600" cy="1143200"/>
          </a:xfrm>
          <a:prstGeom prst="rect">
            <a:avLst/>
          </a:prstGeom>
        </p:spPr>
        <p:txBody>
          <a:bodyPr spcFirstLastPara="1" vert="horz" wrap="square" lIns="121900" tIns="121900" rIns="121900" bIns="121900" rtlCol="0" anchor="t" anchorCtr="0">
            <a:noAutofit/>
          </a:bodyPr>
          <a:lstStyle/>
          <a:p>
            <a:r>
              <a:rPr lang="en">
                <a:solidFill>
                  <a:srgbClr val="434343"/>
                </a:solidFill>
              </a:rPr>
              <a:t>Stephan Kadauke</a:t>
            </a:r>
            <a:endParaRPr>
              <a:solidFill>
                <a:srgbClr val="434343"/>
              </a:solidFill>
            </a:endParaRPr>
          </a:p>
        </p:txBody>
      </p:sp>
      <p:sp>
        <p:nvSpPr>
          <p:cNvPr id="301" name="Google Shape;301;p22"/>
          <p:cNvSpPr txBox="1">
            <a:spLocks noGrp="1"/>
          </p:cNvSpPr>
          <p:nvPr>
            <p:ph type="body" idx="1"/>
          </p:nvPr>
        </p:nvSpPr>
        <p:spPr>
          <a:xfrm>
            <a:off x="603636" y="1883571"/>
            <a:ext cx="5313600" cy="4131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a:solidFill>
                  <a:srgbClr val="434343"/>
                </a:solidFill>
              </a:rPr>
              <a:t>Assistant Professor of Clinical Pathology and Laboratory Medicine</a:t>
            </a:r>
            <a:endParaRPr>
              <a:solidFill>
                <a:srgbClr val="434343"/>
              </a:solidFill>
            </a:endParaRPr>
          </a:p>
          <a:p>
            <a:pPr marL="0" indent="0">
              <a:spcBef>
                <a:spcPts val="2133"/>
              </a:spcBef>
              <a:buClr>
                <a:schemeClr val="dk1"/>
              </a:buClr>
              <a:buSzPts val="1100"/>
              <a:buNone/>
            </a:pPr>
            <a:r>
              <a:rPr lang="en">
                <a:solidFill>
                  <a:srgbClr val="434343"/>
                </a:solidFill>
              </a:rPr>
              <a:t>University of Pennsylvania Perelman School of Medicine</a:t>
            </a:r>
            <a:endParaRPr>
              <a:solidFill>
                <a:srgbClr val="434343"/>
              </a:solidFill>
            </a:endParaRPr>
          </a:p>
          <a:p>
            <a:pPr marL="0" indent="0">
              <a:lnSpc>
                <a:spcPct val="115000"/>
              </a:lnSpc>
              <a:spcBef>
                <a:spcPts val="2133"/>
              </a:spcBef>
              <a:buClr>
                <a:srgbClr val="000000"/>
              </a:buClr>
              <a:buSzPts val="1100"/>
              <a:buNone/>
            </a:pPr>
            <a:r>
              <a:rPr lang="en" sz="2400">
                <a:solidFill>
                  <a:srgbClr val="434343"/>
                </a:solidFill>
              </a:rPr>
              <a:t>Ass</a:t>
            </a:r>
            <a:r>
              <a:rPr lang="en">
                <a:solidFill>
                  <a:srgbClr val="434343"/>
                </a:solidFill>
              </a:rPr>
              <a:t>istant Director of the Cell and Gene Therapy Laboratory </a:t>
            </a:r>
            <a:endParaRPr>
              <a:solidFill>
                <a:srgbClr val="434343"/>
              </a:solidFill>
            </a:endParaRPr>
          </a:p>
          <a:p>
            <a:pPr marL="0" indent="0">
              <a:lnSpc>
                <a:spcPct val="115000"/>
              </a:lnSpc>
              <a:spcBef>
                <a:spcPts val="2133"/>
              </a:spcBef>
              <a:spcAft>
                <a:spcPts val="2133"/>
              </a:spcAft>
              <a:buClr>
                <a:srgbClr val="000000"/>
              </a:buClr>
              <a:buSzPts val="1100"/>
              <a:buNone/>
            </a:pPr>
            <a:r>
              <a:rPr lang="en">
                <a:solidFill>
                  <a:srgbClr val="434343"/>
                </a:solidFill>
              </a:rPr>
              <a:t>Children's Hospital of P</a:t>
            </a:r>
            <a:r>
              <a:rPr lang="en" sz="2400">
                <a:solidFill>
                  <a:srgbClr val="434343"/>
                </a:solidFill>
              </a:rPr>
              <a:t>hiladelphia</a:t>
            </a:r>
            <a:endParaRPr sz="2400">
              <a:solidFill>
                <a:srgbClr val="434343"/>
              </a:solidFill>
            </a:endParaRPr>
          </a:p>
        </p:txBody>
      </p:sp>
      <p:pic>
        <p:nvPicPr>
          <p:cNvPr id="302" name="Google Shape;302;p22"/>
          <p:cNvPicPr preferRelativeResize="0"/>
          <p:nvPr/>
        </p:nvPicPr>
        <p:blipFill>
          <a:blip r:embed="rId3">
            <a:alphaModFix/>
          </a:blip>
          <a:stretch>
            <a:fillRect/>
          </a:stretch>
        </p:blipFill>
        <p:spPr>
          <a:xfrm>
            <a:off x="7883734" y="1335367"/>
            <a:ext cx="3517933" cy="3517933"/>
          </a:xfrm>
          <a:prstGeom prst="rect">
            <a:avLst/>
          </a:prstGeom>
          <a:noFill/>
          <a:ln>
            <a:noFill/>
          </a:ln>
        </p:spPr>
      </p:pic>
    </p:spTree>
    <p:extLst>
      <p:ext uri="{BB962C8B-B14F-4D97-AF65-F5344CB8AC3E}">
        <p14:creationId xmlns:p14="http://schemas.microsoft.com/office/powerpoint/2010/main" val="2933398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21929</TotalTime>
  <Words>1174</Words>
  <Application>Microsoft Office PowerPoint</Application>
  <PresentationFormat>Widescreen</PresentationFormat>
  <Paragraphs>87</Paragraphs>
  <Slides>17</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Narrow</vt:lpstr>
      <vt:lpstr>Calibri</vt:lpstr>
      <vt:lpstr>Tw Cen MT</vt:lpstr>
      <vt:lpstr>Tw Cen MT Condensed</vt:lpstr>
      <vt:lpstr>Wingdings 3</vt:lpstr>
      <vt:lpstr>Integral</vt:lpstr>
      <vt:lpstr>Introduction to R Workshop </vt:lpstr>
      <vt:lpstr>Course Introduction</vt:lpstr>
      <vt:lpstr>Goals and Objectives</vt:lpstr>
      <vt:lpstr>PowerPoint Presentation</vt:lpstr>
      <vt:lpstr>Course Materials</vt:lpstr>
      <vt:lpstr>Lectures</vt:lpstr>
      <vt:lpstr>Who are we?</vt:lpstr>
      <vt:lpstr>Daniel Herman</vt:lpstr>
      <vt:lpstr>Stephan Kadauke</vt:lpstr>
      <vt:lpstr>Patrick Mathias</vt:lpstr>
      <vt:lpstr>Joseph Rudolf</vt:lpstr>
      <vt:lpstr>Amrom Obstfeld</vt:lpstr>
      <vt:lpstr>Who are you?</vt:lpstr>
      <vt:lpstr>PowerPoint Presentation</vt:lpstr>
      <vt:lpstr>Your Turn</vt:lpstr>
      <vt:lpstr>Final Tips</vt:lpstr>
      <vt:lpstr>Final Tips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203</cp:revision>
  <dcterms:modified xsi:type="dcterms:W3CDTF">2019-05-02T21:18:06Z</dcterms:modified>
</cp:coreProperties>
</file>